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7.xml" ContentType="application/vnd.openxmlformats-officedocument.theme+xml"/>
  <Override PartName="/ppt/slideLayouts/slideLayout38.xml" ContentType="application/vnd.openxmlformats-officedocument.presentationml.slideLayout+xml"/>
  <Override PartName="/ppt/theme/theme18.xml" ContentType="application/vnd.openxmlformats-officedocument.theme+xml"/>
  <Override PartName="/ppt/slideLayouts/slideLayout39.xml" ContentType="application/vnd.openxmlformats-officedocument.presentationml.slideLayout+xml"/>
  <Override PartName="/ppt/theme/theme19.xml" ContentType="application/vnd.openxmlformats-officedocument.theme+xml"/>
  <Override PartName="/ppt/slideLayouts/slideLayout40.xml" ContentType="application/vnd.openxmlformats-officedocument.presentationml.slideLayout+xml"/>
  <Override PartName="/ppt/theme/theme20.xml" ContentType="application/vnd.openxmlformats-officedocument.theme+xml"/>
  <Override PartName="/ppt/slideLayouts/slideLayout4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2" r:id="rId2"/>
    <p:sldMasterId id="2147483655" r:id="rId3"/>
    <p:sldMasterId id="2147483657" r:id="rId4"/>
    <p:sldMasterId id="2147483659" r:id="rId5"/>
    <p:sldMasterId id="2147483661" r:id="rId6"/>
    <p:sldMasterId id="2147483663" r:id="rId7"/>
    <p:sldMasterId id="2147483665" r:id="rId8"/>
    <p:sldMasterId id="2147483667" r:id="rId9"/>
    <p:sldMasterId id="2147483686" r:id="rId10"/>
    <p:sldMasterId id="2147483727" r:id="rId11"/>
    <p:sldMasterId id="2147483676" r:id="rId12"/>
    <p:sldMasterId id="2147483669" r:id="rId13"/>
    <p:sldMasterId id="2147483695" r:id="rId14"/>
    <p:sldMasterId id="2147483701" r:id="rId15"/>
    <p:sldMasterId id="2147483698" r:id="rId16"/>
    <p:sldMasterId id="2147483691" r:id="rId17"/>
    <p:sldMasterId id="2147483712" r:id="rId18"/>
    <p:sldMasterId id="2147483710" r:id="rId19"/>
    <p:sldMasterId id="2147483713" r:id="rId20"/>
    <p:sldMasterId id="2147483704" r:id="rId21"/>
  </p:sldMasterIdLst>
  <p:notesMasterIdLst>
    <p:notesMasterId r:id="rId38"/>
  </p:notesMasterIdLst>
  <p:sldIdLst>
    <p:sldId id="271" r:id="rId22"/>
    <p:sldId id="275" r:id="rId23"/>
    <p:sldId id="259" r:id="rId24"/>
    <p:sldId id="261" r:id="rId25"/>
    <p:sldId id="262" r:id="rId26"/>
    <p:sldId id="263" r:id="rId27"/>
    <p:sldId id="264" r:id="rId28"/>
    <p:sldId id="265" r:id="rId29"/>
    <p:sldId id="276" r:id="rId30"/>
    <p:sldId id="272" r:id="rId31"/>
    <p:sldId id="267" r:id="rId32"/>
    <p:sldId id="277" r:id="rId33"/>
    <p:sldId id="269" r:id="rId34"/>
    <p:sldId id="278" r:id="rId35"/>
    <p:sldId id="279" r:id="rId36"/>
    <p:sldId id="27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4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1768E-F7DA-8447-82E8-9D884101BF0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16021-6ABD-5A4C-B2A5-23DDB1DF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7CED-44A8-8B36-3AE2-2A9E0CCD8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9542" y="3429000"/>
            <a:ext cx="316411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b="1" i="0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6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A78F-B8D7-ADFC-73F2-88473FEA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232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A963-4A27-1C8B-D6D6-D4BE567B3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32" y="1825625"/>
            <a:ext cx="8905568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1AEC-B9CB-A1B5-75B2-CE4824C7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2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CFC78-8A51-7DC1-E4A0-9854E8583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DEDA88-1D43-314D-F335-456184D7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232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D583EB-63FB-26DE-F3AF-B91942AC7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32" y="1825625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4144B0-CD12-2CF5-DBAD-F0E709D718A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73850" y="1825763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02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A78F-B8D7-ADFC-73F2-88473FEA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A963-4A27-1C8B-D6D6-D4BE567B3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05568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1AEC-B9CB-A1B5-75B2-CE4824C7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54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928DF-9612-51F1-524F-F1E7FBECD9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925BBC-D453-3B7F-70C4-21E5B355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529B0E-9C97-B2C8-9D30-60985879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7781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E8CC1-5A69-F0E7-62EB-2150CF6B219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63817" y="1847919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26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A78F-B8D7-ADFC-73F2-88473FEA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232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A963-4A27-1C8B-D6D6-D4BE567B3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32" y="1825625"/>
            <a:ext cx="8905568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1AEC-B9CB-A1B5-75B2-CE4824C7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61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3B7A2-E85E-A9BE-132D-C9A7BFD665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4AB602-50DB-2787-0D40-3ADC4866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232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FC01DF-28FE-EAF2-984A-DCE74540D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32" y="1825625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4F6AD5-9BE4-FAA9-5F2B-F7DE6019B51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73850" y="1825763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37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A78F-B8D7-ADFC-73F2-88473FEA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A963-4A27-1C8B-D6D6-D4BE567B3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05568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1AEC-B9CB-A1B5-75B2-CE4824C7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4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E09A35-9B0F-BD8A-D0A8-14F937179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6C9202-C408-6BD8-3CCF-6F8D349F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5DAAD7-FBCF-2D0E-774F-5D66C1673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7781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E74CEB-5E53-F922-A78F-EC8A2869099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63817" y="1847919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255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AF37-C053-9087-7F2E-2F349EA8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D5143-2EEB-FC1E-4159-C06F33B42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B5999-8FA6-29F9-B34A-4BA8F46D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85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EC10-15D9-3D74-AE56-AECBE503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42FF-327C-3CCC-B411-4BF26D408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CC7B0-6CE5-734A-9E53-CFE9098C5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A6D0E-07A4-3AFA-285B-C3FEB1D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3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1AEC-B9CB-A1B5-75B2-CE4824C7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9D2D29-0298-D2E3-F39F-CECAE54A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232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867EBC-90A8-35B8-FB81-6D5EB072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32" y="1825625"/>
            <a:ext cx="8905568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149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EF7D-AF13-5F21-A147-2D6C424E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65856-3965-7263-1041-E0767849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78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AF37-C053-9087-7F2E-2F349EA8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D5143-2EEB-FC1E-4159-C06F33B42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B5999-8FA6-29F9-B34A-4BA8F46D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4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EC10-15D9-3D74-AE56-AECBE503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42FF-327C-3CCC-B411-4BF26D408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CC7B0-6CE5-734A-9E53-CFE9098C5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A6D0E-07A4-3AFA-285B-C3FEB1D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9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EF7D-AF13-5F21-A147-2D6C424E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65856-3965-7263-1041-E0767849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11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AF37-C053-9087-7F2E-2F349EA8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D5143-2EEB-FC1E-4159-C06F33B42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B5999-8FA6-29F9-B34A-4BA8F46D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62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EC10-15D9-3D74-AE56-AECBE503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42FF-327C-3CCC-B411-4BF26D408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CC7B0-6CE5-734A-9E53-CFE9098C5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A6D0E-07A4-3AFA-285B-C3FEB1D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6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EF7D-AF13-5F21-A147-2D6C424E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65856-3965-7263-1041-E0767849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3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AF37-C053-9087-7F2E-2F349EA8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D5143-2EEB-FC1E-4159-C06F33B42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B5999-8FA6-29F9-B34A-4BA8F46D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16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EC10-15D9-3D74-AE56-AECBE503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42FF-327C-3CCC-B411-4BF26D408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CC7B0-6CE5-734A-9E53-CFE9098C5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A6D0E-07A4-3AFA-285B-C3FEB1D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00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EF7D-AF13-5F21-A147-2D6C424E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65856-3965-7263-1041-E0767849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ACB687-BCB0-7128-1C58-6CB89C9FB6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25D116-5DB2-9F4A-8ACC-EA04299D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232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9AD44B-F7A2-FFF0-656C-8B63018D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32" y="1825625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A297C3-C347-8322-CD1E-C8C4635CC54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73850" y="1825763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702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66FBE-8ADD-5E9A-C260-26C9706B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58A7-7DA7-4445-8AAA-99942B1EEF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16657-08ED-8E5E-2AD4-F60972BF7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CC75901-FEC3-85EA-E123-F59C55D3C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402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F79C-75B1-83A6-4511-6615DA4D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58A7-7DA7-4445-8AAA-99942B1EEF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66D73B-527E-FCD1-D44B-3A2008B7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122E2B9-A112-AFFF-B79F-8E08B8C3E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687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5BB0-375B-A538-D1AE-7573F0138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6F36A-2EC3-C9B4-93E6-8A3C3D8C6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66FBE-8ADD-5E9A-C260-26C9706B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58A7-7DA7-4445-8AAA-99942B1EE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1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66A6-F7D7-7D53-C27E-51B3894E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3C19D-B541-A4D3-DBE1-A6CF1BFCB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F79C-75B1-83A6-4511-6615DA4D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58A7-7DA7-4445-8AAA-99942B1EE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17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66FBE-8ADD-5E9A-C260-26C9706B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58A7-7DA7-4445-8AAA-99942B1EEF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63AC2B-A28E-E0E1-6FB3-C5C9888B2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F770B7E-0123-664E-8DF3-E12A902F9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1267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F79C-75B1-83A6-4511-6615DA4D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58A7-7DA7-4445-8AAA-99942B1EEF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6CF5AF-921E-CD85-820D-3104BC1E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57C60BE-C216-13C0-4332-289864547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35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66FBE-8ADD-5E9A-C260-26C9706B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58A7-7DA7-4445-8AAA-99942B1EEF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76E3CA-1C74-78D4-84A2-826ED4614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8937116-2D15-F3BC-6AEC-AF2CDEE0A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168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F79C-75B1-83A6-4511-6615DA4D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58A7-7DA7-4445-8AAA-99942B1EEF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76DB82-75A6-7574-C685-D43A448A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1339CED-AB9E-30A5-0FA5-E00AB85FE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057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892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5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A78F-B8D7-ADFC-73F2-88473FEA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A963-4A27-1C8B-D6D6-D4BE567B3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05568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1AEC-B9CB-A1B5-75B2-CE4824C7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38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697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0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A78F-B8D7-ADFC-73F2-88473FEA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1AEC-B9CB-A1B5-75B2-CE4824C7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3E085B-AAB0-9BA5-AFFE-4C837CEB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7781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12FDF9-68A7-0F05-7AA6-4F54E7F3EAC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63817" y="1847919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09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A78F-B8D7-ADFC-73F2-88473FEA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232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A963-4A27-1C8B-D6D6-D4BE567B3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32" y="1825625"/>
            <a:ext cx="8905568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1AEC-B9CB-A1B5-75B2-CE4824C7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1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513E8-8DF3-DB74-7964-DC4AF38186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123A0A-41AC-24FC-D270-80B3D198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232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4C141E-DE4A-78C0-AD79-73966BCC3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32" y="1825625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887FFE-56CD-A1F4-1831-4A9A02B326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73850" y="1825763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28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A78F-B8D7-ADFC-73F2-88473FEA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2A963-4A27-1C8B-D6D6-D4BE567B3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05568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A1AEC-B9CB-A1B5-75B2-CE4824C7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6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430B19-64FF-52EE-4E75-63AE3536C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331139-2F32-9F60-FAF3-D6570ED5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568" cy="1325563"/>
          </a:xfrm>
        </p:spPr>
        <p:txBody>
          <a:bodyPr/>
          <a:lstStyle>
            <a:lvl1pPr>
              <a:defRPr b="1">
                <a:solidFill>
                  <a:srgbClr val="091E4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16986A-AF37-E054-08B6-A1349E98D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7781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CA133C-FD94-8944-143B-BC975E2D10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63817" y="1847919"/>
            <a:ext cx="4379951" cy="4351338"/>
          </a:xfrm>
        </p:spPr>
        <p:txBody>
          <a:bodyPr/>
          <a:lstStyle>
            <a:lvl1pPr>
              <a:defRPr>
                <a:solidFill>
                  <a:srgbClr val="091E40"/>
                </a:solidFill>
              </a:defRPr>
            </a:lvl1pPr>
            <a:lvl2pPr>
              <a:defRPr>
                <a:solidFill>
                  <a:srgbClr val="091E40"/>
                </a:solidFill>
              </a:defRPr>
            </a:lvl2pPr>
            <a:lvl3pPr>
              <a:defRPr>
                <a:solidFill>
                  <a:srgbClr val="091E40"/>
                </a:solidFill>
              </a:defRPr>
            </a:lvl3pPr>
            <a:lvl4pPr>
              <a:defRPr>
                <a:solidFill>
                  <a:srgbClr val="091E40"/>
                </a:solidFill>
              </a:defRPr>
            </a:lvl4pPr>
            <a:lvl5pPr>
              <a:defRPr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30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jp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jp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jp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jp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4B47D-F7F7-9519-1C55-360277D42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DB9A-937D-4240-9A68-2CB5F66D4018}" type="datetime1">
              <a:rPr lang="en-US" smtClean="0"/>
              <a:t>1/16/2024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46208-D447-21F8-F369-C3DE91D37B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4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5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EA1E6F-8756-34CD-F326-33740ED68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76962"/>
            <a:ext cx="12192000" cy="68103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5CD29-47B3-591A-832F-89F4E30F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6A428-EC00-E905-3D55-241189DC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0951B-50C0-BBC1-D421-00E42C885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84303C-4F8F-0641-B15A-C082A7122B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5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02E184-7FD0-21BE-D2EE-26315C9E1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76962"/>
            <a:ext cx="12192000" cy="68103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5CD29-47B3-591A-832F-89F4E30F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6A428-EC00-E905-3D55-241189DC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0951B-50C0-BBC1-D421-00E42C885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84303C-4F8F-0641-B15A-C082A7122B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8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EA1E6F-8756-34CD-F326-33740ED68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76962"/>
            <a:ext cx="12192000" cy="68103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5CD29-47B3-591A-832F-89F4E30F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6A428-EC00-E905-3D55-241189DC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0951B-50C0-BBC1-D421-00E42C885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84303C-4F8F-0641-B15A-C082A7122B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0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EA1E6F-8756-34CD-F326-33740ED68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76962"/>
            <a:ext cx="12192000" cy="68103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5CD29-47B3-591A-832F-89F4E30F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6A428-EC00-E905-3D55-241189DC1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0951B-50C0-BBC1-D421-00E42C885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84303C-4F8F-0641-B15A-C082A7122B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2245C4-01D6-48C5-C162-691594B95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D6A5C-9848-BE28-B207-E8BB623D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DC3F-E482-625C-4CD9-DB01D4E0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DEF4E-80C9-0DEF-BFCA-50C573D08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2D58A7-7DA7-4445-8AAA-99942B1EE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7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2245C4-01D6-48C5-C162-691594B95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D6A5C-9848-BE28-B207-E8BB623D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DC3F-E482-625C-4CD9-DB01D4E0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DEF4E-80C9-0DEF-BFCA-50C573D08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2D58A7-7DA7-4445-8AAA-99942B1EE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2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2245C4-01D6-48C5-C162-691594B95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D6A5C-9848-BE28-B207-E8BB623D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DC3F-E482-625C-4CD9-DB01D4E0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DEF4E-80C9-0DEF-BFCA-50C573D08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2D58A7-7DA7-4445-8AAA-99942B1EE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2245C4-01D6-48C5-C162-691594B95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D6A5C-9848-BE28-B207-E8BB623D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DC3F-E482-625C-4CD9-DB01D4E0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DEF4E-80C9-0DEF-BFCA-50C573D08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2D58A7-7DA7-4445-8AAA-99942B1EE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6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6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59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3AE90-4FE3-1266-5BE1-3039C3BB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2B0E0-BD32-77FC-A266-DF04030B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6E8F0-8CFA-6C7C-A39D-E5886FAF3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966686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ED86-DBD9-098D-40F9-667E1F10B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1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44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D913FD-6BED-2378-181D-E29D0B2F78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3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3AE90-4FE3-1266-5BE1-3039C3BB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2B0E0-BD32-77FC-A266-DF04030B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6E8F0-8CFA-6C7C-A39D-E5886FAF3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0800" y="0"/>
            <a:ext cx="19812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ED86-DBD9-098D-40F9-667E1F10B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7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2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3AE90-4FE3-1266-5BE1-3039C3BB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2B0E0-BD32-77FC-A266-DF04030B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6E8F0-8CFA-6C7C-A39D-E5886FAF3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97394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ED86-DBD9-098D-40F9-667E1F10B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3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2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3AE90-4FE3-1266-5BE1-3039C3BB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2B0E0-BD32-77FC-A266-DF04030B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6E8F0-8CFA-6C7C-A39D-E5886FAF3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8056" y="0"/>
            <a:ext cx="197394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ED86-DBD9-098D-40F9-667E1F10B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4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2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3AE90-4FE3-1266-5BE1-3039C3BB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2B0E0-BD32-77FC-A266-DF04030B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6E8F0-8CFA-6C7C-A39D-E5886FAF3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959429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ED86-DBD9-098D-40F9-667E1F10B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3AE90-4FE3-1266-5BE1-3039C3BB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2B0E0-BD32-77FC-A266-DF04030B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6E8F0-8CFA-6C7C-A39D-E5886FAF3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0800" y="0"/>
            <a:ext cx="19812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ED86-DBD9-098D-40F9-667E1F10B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9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2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3AE90-4FE3-1266-5BE1-3039C3BB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2B0E0-BD32-77FC-A266-DF04030B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6E8F0-8CFA-6C7C-A39D-E5886FAF3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9812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ED86-DBD9-098D-40F9-667E1F10B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7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3AE90-4FE3-1266-5BE1-3039C3BB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2B0E0-BD32-77FC-A266-DF04030B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6E8F0-8CFA-6C7C-A39D-E5886FAF3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8056" y="0"/>
            <a:ext cx="197394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3ED86-DBD9-098D-40F9-667E1F10B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D0D4EC8-4F18-C143-8976-8A4B23E43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4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2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6DBC76-7EA8-E088-E017-612B656EDD12}"/>
              </a:ext>
            </a:extLst>
          </p:cNvPr>
          <p:cNvSpPr txBox="1">
            <a:spLocks/>
          </p:cNvSpPr>
          <p:nvPr/>
        </p:nvSpPr>
        <p:spPr>
          <a:xfrm>
            <a:off x="8348869" y="699116"/>
            <a:ext cx="3707295" cy="318804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en-US" b="1" dirty="0">
                <a:solidFill>
                  <a:srgbClr val="041E42"/>
                </a:solidFill>
                <a:latin typeface="Cambria" panose="02040503050406030204" pitchFamily="18" charset="0"/>
              </a:rPr>
              <a:t>School Choice Services Options</a:t>
            </a:r>
          </a:p>
          <a:p>
            <a:pPr algn="r">
              <a:lnSpc>
                <a:spcPts val="4000"/>
              </a:lnSpc>
            </a:pPr>
            <a:endParaRPr lang="en-US" b="1" dirty="0">
              <a:solidFill>
                <a:srgbClr val="041E42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82CDE2-9A07-F313-D68B-8EEE8F4C7A4B}"/>
              </a:ext>
            </a:extLst>
          </p:cNvPr>
          <p:cNvCxnSpPr/>
          <p:nvPr/>
        </p:nvCxnSpPr>
        <p:spPr>
          <a:xfrm flipH="1">
            <a:off x="8994098" y="3887155"/>
            <a:ext cx="292358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2F86FFE8-43D6-89D1-F10F-DF7739216340}"/>
              </a:ext>
            </a:extLst>
          </p:cNvPr>
          <p:cNvSpPr txBox="1">
            <a:spLocks/>
          </p:cNvSpPr>
          <p:nvPr/>
        </p:nvSpPr>
        <p:spPr>
          <a:xfrm>
            <a:off x="9132582" y="4086260"/>
            <a:ext cx="2923582" cy="8000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i="1" dirty="0">
                <a:solidFill>
                  <a:srgbClr val="041E42"/>
                </a:solidFill>
              </a:rPr>
              <a:t>January 19, 2024</a:t>
            </a:r>
            <a:endParaRPr lang="en-US" sz="2000" i="1" dirty="0">
              <a:solidFill>
                <a:srgbClr val="041E42"/>
              </a:solidFill>
            </a:endParaRP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F30AF67-E822-B10E-C1B8-10FA77C639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392" y="5663086"/>
            <a:ext cx="2335759" cy="4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8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3E3D-182A-0D20-C25C-AEF8A844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School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7082"/>
            <a:ext cx="10515600" cy="32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0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4192-15E8-7E89-2855-B0A88D99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OCPS Charter School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C16F4-3BFA-999A-4BF4-51D5A2AC1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OCPS sponsors 42 operating charter schools.</a:t>
            </a:r>
          </a:p>
          <a:p>
            <a:r>
              <a:rPr lang="en-US" dirty="0"/>
              <a:t>There are a total of 17,685 Orange County students attending charter schools (9%) .</a:t>
            </a:r>
          </a:p>
          <a:p>
            <a:r>
              <a:rPr lang="en-US" dirty="0"/>
              <a:t>There is 1 school deferred to open in August 2024 and a recent school approval.</a:t>
            </a:r>
          </a:p>
          <a:p>
            <a:r>
              <a:rPr lang="en-US" dirty="0"/>
              <a:t>Charter applications may be submitted at any time.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68" y="4172419"/>
            <a:ext cx="190211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0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Focus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Autism Spectrum Disorder</a:t>
            </a:r>
          </a:p>
          <a:p>
            <a:r>
              <a:rPr lang="en-US" dirty="0"/>
              <a:t>Positive Behavior Support</a:t>
            </a:r>
          </a:p>
          <a:p>
            <a:r>
              <a:rPr lang="en-US" dirty="0"/>
              <a:t>Credit Recovery / Dropout Retrieval and Prevention</a:t>
            </a:r>
          </a:p>
          <a:p>
            <a:r>
              <a:rPr lang="en-US" dirty="0"/>
              <a:t>Character Education / Leadership Skills</a:t>
            </a:r>
          </a:p>
          <a:p>
            <a:r>
              <a:rPr lang="en-US" dirty="0"/>
              <a:t>Health Wellness</a:t>
            </a:r>
          </a:p>
          <a:p>
            <a:r>
              <a:rPr lang="en-US" dirty="0"/>
              <a:t>Science, Technology, Engineering, and Mathematics</a:t>
            </a:r>
          </a:p>
          <a:p>
            <a:r>
              <a:rPr lang="en-US" dirty="0"/>
              <a:t>Career Academy</a:t>
            </a:r>
          </a:p>
          <a:p>
            <a:r>
              <a:rPr lang="en-US" dirty="0"/>
              <a:t>Learning Disabilities</a:t>
            </a:r>
          </a:p>
        </p:txBody>
      </p:sp>
    </p:spTree>
    <p:extLst>
      <p:ext uri="{BB962C8B-B14F-4D97-AF65-F5344CB8AC3E}">
        <p14:creationId xmlns:p14="http://schemas.microsoft.com/office/powerpoint/2010/main" val="415683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CC80-6B40-FAAB-86EB-945C581F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School 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1376B-5A69-125D-4E59-F3BBDE34D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can attend charter schools?                      </a:t>
            </a:r>
          </a:p>
          <a:p>
            <a:r>
              <a:rPr lang="en-US" dirty="0"/>
              <a:t>How are students selected / enrolled?</a:t>
            </a:r>
          </a:p>
          <a:p>
            <a:r>
              <a:rPr lang="en-US" dirty="0"/>
              <a:t>Do charter schools provide transportation?</a:t>
            </a:r>
          </a:p>
          <a:p>
            <a:r>
              <a:rPr lang="en-US" dirty="0"/>
              <a:t>Do charter schools provide exceptional student services?</a:t>
            </a:r>
          </a:p>
          <a:p>
            <a:r>
              <a:rPr lang="en-US" dirty="0"/>
              <a:t>How are charter schools held accountable?</a:t>
            </a:r>
          </a:p>
          <a:p>
            <a:r>
              <a:rPr lang="en-US" dirty="0"/>
              <a:t>Are charter school teachers certified?</a:t>
            </a:r>
          </a:p>
          <a:p>
            <a:r>
              <a:rPr lang="en-US" dirty="0"/>
              <a:t>Are charter schools run by for-profit management companies?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184" y="1936739"/>
            <a:ext cx="1542422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2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303C-4F8F-0641-B15A-C082A7122BA6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58" y="1743310"/>
            <a:ext cx="5121084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8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School Choice Services Contact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9158" y="2075935"/>
            <a:ext cx="5724640" cy="2084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090" y="430053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64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Introductions and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en-US" sz="3000" b="1" u="sng" dirty="0">
                <a:solidFill>
                  <a:srgbClr val="041E41"/>
                </a:solidFill>
                <a:ea typeface="ヒラギノ角ゴ Pro W3"/>
                <a:cs typeface="ヒラギノ角ゴ Pro W3"/>
              </a:rPr>
              <a:t>School Choice Services</a:t>
            </a:r>
          </a:p>
          <a:p>
            <a:pPr lvl="0" algn="ctr">
              <a:buNone/>
            </a:pPr>
            <a:endParaRPr lang="en-US" sz="1300" dirty="0">
              <a:solidFill>
                <a:srgbClr val="041E41"/>
              </a:solidFill>
              <a:ea typeface="ヒラギノ角ゴ Pro W3"/>
              <a:cs typeface="ヒラギノ角ゴ Pro W3"/>
            </a:endParaRPr>
          </a:p>
          <a:p>
            <a:pPr lvl="0" algn="ctr">
              <a:buNone/>
            </a:pPr>
            <a:r>
              <a:rPr lang="en-US" sz="2600" dirty="0">
                <a:solidFill>
                  <a:srgbClr val="041E41"/>
                </a:solidFill>
                <a:ea typeface="ヒラギノ角ゴ Pro W3"/>
                <a:cs typeface="ヒラギノ角ゴ Pro W3"/>
              </a:rPr>
              <a:t>Greg Moody</a:t>
            </a:r>
          </a:p>
          <a:p>
            <a:pPr lvl="0" algn="ctr">
              <a:buNone/>
            </a:pPr>
            <a:r>
              <a:rPr lang="en-US" sz="2600">
                <a:solidFill>
                  <a:srgbClr val="041E41"/>
                </a:solidFill>
                <a:ea typeface="ヒラギノ角ゴ Pro W3"/>
                <a:cs typeface="ヒラギノ角ゴ Pro W3"/>
              </a:rPr>
              <a:t>Executive Leader</a:t>
            </a:r>
            <a:endParaRPr lang="en-US" sz="2600" dirty="0">
              <a:solidFill>
                <a:srgbClr val="041E41"/>
              </a:solidFill>
              <a:ea typeface="ヒラギノ角ゴ Pro W3"/>
              <a:cs typeface="ヒラギノ角ゴ Pro W3"/>
            </a:endParaRPr>
          </a:p>
          <a:p>
            <a:pPr lvl="0" algn="ctr">
              <a:buNone/>
            </a:pPr>
            <a:endParaRPr lang="en-US" sz="2600" dirty="0">
              <a:solidFill>
                <a:srgbClr val="041E41"/>
              </a:solidFill>
              <a:ea typeface="ヒラギノ角ゴ Pro W3"/>
              <a:cs typeface="ヒラギノ角ゴ Pro W3"/>
            </a:endParaRPr>
          </a:p>
          <a:p>
            <a:pPr lvl="0" algn="ctr">
              <a:buNone/>
            </a:pPr>
            <a:r>
              <a:rPr lang="en-US" sz="2600" dirty="0">
                <a:solidFill>
                  <a:srgbClr val="041E41"/>
                </a:solidFill>
                <a:ea typeface="ヒラギノ角ゴ Pro W3"/>
                <a:cs typeface="ヒラギノ角ゴ Pro W3"/>
              </a:rPr>
              <a:t>Dr. Kia Scott</a:t>
            </a:r>
          </a:p>
          <a:p>
            <a:pPr lvl="0" algn="ctr">
              <a:buNone/>
            </a:pPr>
            <a:r>
              <a:rPr lang="en-US" sz="2600" dirty="0">
                <a:solidFill>
                  <a:srgbClr val="041E41"/>
                </a:solidFill>
                <a:ea typeface="ヒラギノ角ゴ Pro W3"/>
                <a:cs typeface="ヒラギノ角ゴ Pro W3"/>
              </a:rPr>
              <a:t>Senior Director (Charter Schools, Home Education, Opportunity Scholarship Program)</a:t>
            </a:r>
          </a:p>
          <a:p>
            <a:pPr lvl="0" algn="ctr">
              <a:buNone/>
            </a:pPr>
            <a:endParaRPr lang="en-US" sz="2600" dirty="0">
              <a:solidFill>
                <a:srgbClr val="041E41"/>
              </a:solidFill>
              <a:ea typeface="ヒラギノ角ゴ Pro W3"/>
              <a:cs typeface="ヒラギノ角ゴ Pro W3"/>
            </a:endParaRPr>
          </a:p>
          <a:p>
            <a:pPr lvl="0" algn="ctr">
              <a:buNone/>
            </a:pPr>
            <a:r>
              <a:rPr lang="en-US" sz="2600" dirty="0">
                <a:solidFill>
                  <a:srgbClr val="041E41"/>
                </a:solidFill>
                <a:ea typeface="ヒラギノ角ゴ Pro W3"/>
                <a:cs typeface="ヒラギノ角ゴ Pro W3"/>
              </a:rPr>
              <a:t>Dr. Kimberly Marlow</a:t>
            </a:r>
          </a:p>
          <a:p>
            <a:pPr lvl="0" algn="ctr">
              <a:buNone/>
            </a:pPr>
            <a:r>
              <a:rPr lang="en-US" sz="2600" dirty="0">
                <a:solidFill>
                  <a:srgbClr val="041E41"/>
                </a:solidFill>
                <a:ea typeface="ヒラギノ角ゴ Pro W3"/>
                <a:cs typeface="ヒラギノ角ゴ Pro W3"/>
              </a:rPr>
              <a:t>Director (Magnet Schools and Programs, Extended Day Programs)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3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0F8C6F-9048-5F95-C082-9BD79084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Departments within School Choice Services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699" y="2150997"/>
            <a:ext cx="548687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5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Magnet Programs &amp; Schools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Dr. Kimberly Marlow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9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9B48ED-A7DF-6647-82E9-1705A4DE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Opportunities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592" y="2059459"/>
            <a:ext cx="6602540" cy="2702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77" y="3826730"/>
            <a:ext cx="259712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5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CAAA4C-DF83-483F-C687-C7850CC3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0E3285-E03B-56B5-D0F5-4333275E1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Magnets are available for students from kindergarten through grade 12</a:t>
            </a:r>
          </a:p>
          <a:p>
            <a:r>
              <a:rPr lang="en-US" dirty="0"/>
              <a:t>Elementary, Middle, and High School Magnets</a:t>
            </a:r>
          </a:p>
          <a:p>
            <a:r>
              <a:rPr lang="en-US" dirty="0"/>
              <a:t>41 Total Magnet Programs and Schools</a:t>
            </a:r>
          </a:p>
          <a:p>
            <a:r>
              <a:rPr lang="en-US" dirty="0"/>
              <a:t>10 Elementary</a:t>
            </a:r>
          </a:p>
          <a:p>
            <a:r>
              <a:rPr lang="en-US" dirty="0"/>
              <a:t> 7 Middle School</a:t>
            </a:r>
          </a:p>
          <a:p>
            <a:r>
              <a:rPr lang="en-US" dirty="0"/>
              <a:t>24 High School</a:t>
            </a:r>
          </a:p>
        </p:txBody>
      </p:sp>
    </p:spTree>
    <p:extLst>
      <p:ext uri="{BB962C8B-B14F-4D97-AF65-F5344CB8AC3E}">
        <p14:creationId xmlns:p14="http://schemas.microsoft.com/office/powerpoint/2010/main" val="394898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1159DB-E041-BA75-93BD-51FCF040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D3F937-9FED-6AEF-B5ED-7B89C739D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7,000+ students currently enrolled in magnets</a:t>
            </a:r>
          </a:p>
          <a:p>
            <a:r>
              <a:rPr lang="en-US" dirty="0"/>
              <a:t>There’s Something for Everyone!</a:t>
            </a:r>
          </a:p>
          <a:p>
            <a:r>
              <a:rPr lang="en-US" dirty="0"/>
              <a:t>Programs range from culinary to first responder to performing arts to animal science to STEM and more for students entering kindergarten to grade 12 in school year 2024-2025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A0BCB4-975C-FB5E-5A8B-39BA790D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Application Window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414A0C-19DA-1174-8D17-15FF0978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1, 2023, to February 15, 2024</a:t>
            </a:r>
          </a:p>
          <a:p>
            <a:r>
              <a:rPr lang="en-US" dirty="0"/>
              <a:t>Virtual Magnet Fair to Promote magnets</a:t>
            </a:r>
          </a:p>
          <a:p>
            <a:r>
              <a:rPr lang="en-US" dirty="0"/>
              <a:t>Open House and Virtual Tours</a:t>
            </a:r>
          </a:p>
          <a:p>
            <a:r>
              <a:rPr lang="en-US" dirty="0"/>
              <a:t>Lottery Dates for School Year 24-25</a:t>
            </a:r>
          </a:p>
          <a:p>
            <a:r>
              <a:rPr lang="en-US" dirty="0"/>
              <a:t>February 22, 2024</a:t>
            </a:r>
          </a:p>
          <a:p>
            <a:r>
              <a:rPr lang="en-US"/>
              <a:t>April 17, 2024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3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Charter Schools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Dr. Kia Sweeney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36042"/>
      </p:ext>
    </p:extLst>
  </p:cSld>
  <p:clrMapOvr>
    <a:masterClrMapping/>
  </p:clrMapOvr>
</p:sld>
</file>

<file path=ppt/theme/theme1.xml><?xml version="1.0" encoding="utf-8"?>
<a:theme xmlns:a="http://schemas.openxmlformats.org/drawingml/2006/main" name="OCPS Templpate July 2022">
  <a:themeElements>
    <a:clrScheme name="OCPS Navy Blue">
      <a:dk1>
        <a:srgbClr val="081E4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76FDDBBE-0788-964B-9C93-1D5E2B735528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724E99E0-BE40-BA4A-869D-74A36582CA6B}"/>
    </a:ext>
  </a:extLst>
</a:theme>
</file>

<file path=ppt/theme/theme11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9A675569-5F47-8A45-89E6-6FAD5A834A40}"/>
    </a:ext>
  </a:extLst>
</a:theme>
</file>

<file path=ppt/theme/theme1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B9534106-0805-A640-A81C-637207B3601C}"/>
    </a:ext>
  </a:extLst>
</a:theme>
</file>

<file path=ppt/theme/theme1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547968AC-7BE4-6D44-9985-CB021A848EB7}"/>
    </a:ext>
  </a:extLst>
</a:theme>
</file>

<file path=ppt/theme/theme1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386BEC40-AB3F-A14E-AB84-78B7F4102AA1}"/>
    </a:ext>
  </a:extLst>
</a:theme>
</file>

<file path=ppt/theme/theme15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9668258A-2208-5C44-8CCC-D99528D627D9}"/>
    </a:ext>
  </a:extLst>
</a:theme>
</file>

<file path=ppt/theme/theme1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A7598A55-F826-744A-8384-82C31F160133}"/>
    </a:ext>
  </a:extLst>
</a:theme>
</file>

<file path=ppt/theme/theme1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3C46D741-7E38-AE47-AD95-653AFE5E01E3}"/>
    </a:ext>
  </a:extLst>
</a:theme>
</file>

<file path=ppt/theme/theme18.xml><?xml version="1.0" encoding="utf-8"?>
<a:theme xmlns:a="http://schemas.openxmlformats.org/drawingml/2006/main" name="Visio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2FACB0F0-6361-044A-97C4-0BC98A26E70E}"/>
    </a:ext>
  </a:extLst>
</a:theme>
</file>

<file path=ppt/theme/theme19.xml><?xml version="1.0" encoding="utf-8"?>
<a:theme xmlns:a="http://schemas.openxmlformats.org/drawingml/2006/main" name="Values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9CDBF0AA-1B3F-7B4C-9885-9C2922681952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9981EE4E-092C-5E41-9926-40044C8D6E10}"/>
    </a:ext>
  </a:extLst>
</a:theme>
</file>

<file path=ppt/theme/theme20.xml><?xml version="1.0" encoding="utf-8"?>
<a:theme xmlns:a="http://schemas.openxmlformats.org/drawingml/2006/main" name="Objectives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3D647295-369C-8A41-B5A8-EBEC7046694A}"/>
    </a:ext>
  </a:extLst>
</a:theme>
</file>

<file path=ppt/theme/theme21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D53FEECF-5B97-7246-A2CB-FC1DC23372AE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FBD23D78-5347-3741-88CB-587F8B9B60AE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053C5E11-2839-8A40-A920-E899856C636F}"/>
    </a:ext>
  </a:extLst>
</a:theme>
</file>

<file path=ppt/theme/theme5.xml><?xml version="1.0" encoding="utf-8"?>
<a:theme xmlns:a="http://schemas.openxmlformats.org/drawingml/2006/main" name="3_Custom Design">
  <a:themeElements>
    <a:clrScheme name="Custom 1">
      <a:dk1>
        <a:srgbClr val="000000"/>
      </a:dk1>
      <a:lt1>
        <a:srgbClr val="FE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2C34EC4E-D489-B149-B685-1A148383366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F7966739-06B5-164D-A13C-7ACB5856E0CD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2183AB95-C868-9A40-ADA7-410484819306}"/>
    </a:ext>
  </a:extLst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17D944C6-AAAA-5345-8198-8DEC53F5E98D}"/>
    </a:ext>
  </a:extLst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FA3A72-6360-E94D-A36C-38F9D05F6599}" vid="{039C6EC9-3EED-5A4C-A257-DC36B81776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OCPS Templpate July 2022</Template>
  <TotalTime>56</TotalTime>
  <Words>341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16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ヒラギノ角ゴ Pro W3</vt:lpstr>
      <vt:lpstr>OCPS Templpate July 2022</vt:lpstr>
      <vt:lpstr>1_Custom Design</vt:lpstr>
      <vt:lpstr>2_Custom Design</vt:lpstr>
      <vt:lpstr>3_Custom Design</vt:lpstr>
      <vt:lpstr>3_Custom Design</vt:lpstr>
      <vt:lpstr>4_Custom Design</vt:lpstr>
      <vt:lpstr>4_Custom Design</vt:lpstr>
      <vt:lpstr>4_Custom Design</vt:lpstr>
      <vt:lpstr>4_Custom Design</vt:lpstr>
      <vt:lpstr>8_Custom Design</vt:lpstr>
      <vt:lpstr>13_Custom Design</vt:lpstr>
      <vt:lpstr>6_Custom Design</vt:lpstr>
      <vt:lpstr>5_Custom Design</vt:lpstr>
      <vt:lpstr>10_Custom Design</vt:lpstr>
      <vt:lpstr>12_Custom Design</vt:lpstr>
      <vt:lpstr>11_Custom Design</vt:lpstr>
      <vt:lpstr>9_Custom Design</vt:lpstr>
      <vt:lpstr>Vision Slide</vt:lpstr>
      <vt:lpstr>Values Slide</vt:lpstr>
      <vt:lpstr>Objectives Slide</vt:lpstr>
      <vt:lpstr>Closing Slide</vt:lpstr>
      <vt:lpstr>PowerPoint Presentation</vt:lpstr>
      <vt:lpstr>Introductions and Overview</vt:lpstr>
      <vt:lpstr>Departments within School Choice Services</vt:lpstr>
      <vt:lpstr>Magnet Programs &amp; Schools  Dr. Kimberly Marlow</vt:lpstr>
      <vt:lpstr>Magnet Opportunities</vt:lpstr>
      <vt:lpstr>Magnet Information</vt:lpstr>
      <vt:lpstr>Magnet Facts</vt:lpstr>
      <vt:lpstr>Magnet Application Window</vt:lpstr>
      <vt:lpstr>Charter Schools  Dr. Kia Sweeney Scott</vt:lpstr>
      <vt:lpstr>Charter School Information</vt:lpstr>
      <vt:lpstr>OCPS Charter School Information</vt:lpstr>
      <vt:lpstr>Program Focus Areas</vt:lpstr>
      <vt:lpstr>Charter School FAQs</vt:lpstr>
      <vt:lpstr>PowerPoint Presentation</vt:lpstr>
      <vt:lpstr>School Choice Services 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Jason</dc:creator>
  <cp:lastModifiedBy>Sweeney Scott, Kia C.</cp:lastModifiedBy>
  <cp:revision>19</cp:revision>
  <cp:lastPrinted>2022-05-18T17:36:25Z</cp:lastPrinted>
  <dcterms:created xsi:type="dcterms:W3CDTF">2022-07-27T12:21:33Z</dcterms:created>
  <dcterms:modified xsi:type="dcterms:W3CDTF">2024-01-17T01:54:49Z</dcterms:modified>
</cp:coreProperties>
</file>